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2" r:id="rId5"/>
    <p:sldId id="259" r:id="rId6"/>
    <p:sldId id="263" r:id="rId7"/>
    <p:sldId id="265" r:id="rId8"/>
    <p:sldId id="266" r:id="rId9"/>
    <p:sldId id="267" r:id="rId10"/>
    <p:sldId id="278" r:id="rId11"/>
    <p:sldId id="268" r:id="rId12"/>
    <p:sldId id="269" r:id="rId13"/>
    <p:sldId id="270" r:id="rId14"/>
    <p:sldId id="272" r:id="rId15"/>
    <p:sldId id="273" r:id="rId16"/>
    <p:sldId id="274" r:id="rId17"/>
    <p:sldId id="275" r:id="rId18"/>
    <p:sldId id="276" r:id="rId19"/>
    <p:sldId id="27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114550"/>
            <a:ext cx="7924800" cy="1771650"/>
          </a:xfrm>
        </p:spPr>
        <p:txBody>
          <a:bodyPr>
            <a:noAutofit/>
          </a:bodyPr>
          <a:lstStyle>
            <a:lvl1pPr algn="r">
              <a:defRPr sz="600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886200"/>
            <a:ext cx="7924800" cy="121920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8810" y="4828310"/>
            <a:ext cx="6780213" cy="640080"/>
          </a:xfrm>
        </p:spPr>
        <p:txBody>
          <a:bodyPr anchor="b"/>
          <a:lstStyle>
            <a:lvl1pPr algn="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08811" y="5486400"/>
            <a:ext cx="6780212" cy="640358"/>
          </a:xfrm>
        </p:spPr>
        <p:txBody>
          <a:bodyPr/>
          <a:lstStyle>
            <a:lvl1pPr marL="0" indent="0" algn="r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50863" y="685800"/>
            <a:ext cx="8138160" cy="38404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6623" y="1005840"/>
            <a:ext cx="7406640" cy="3200400"/>
          </a:xfrm>
          <a:solidFill>
            <a:schemeClr val="tx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>
            <a:spLocks/>
          </p:cNvSpPr>
          <p:nvPr/>
        </p:nvSpPr>
        <p:spPr>
          <a:xfrm>
            <a:off x="3575304" y="914400"/>
            <a:ext cx="2514600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918204" y="1257300"/>
            <a:ext cx="1828800" cy="41148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1" name="Rectangle 10"/>
          <p:cNvSpPr>
            <a:spLocks/>
          </p:cNvSpPr>
          <p:nvPr/>
        </p:nvSpPr>
        <p:spPr>
          <a:xfrm>
            <a:off x="6400800" y="914400"/>
            <a:ext cx="2514600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idx="13"/>
          </p:nvPr>
        </p:nvSpPr>
        <p:spPr>
          <a:xfrm>
            <a:off x="6743700" y="1257300"/>
            <a:ext cx="1828800" cy="41148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, Alt.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575304" y="9144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573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3566160" y="34290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2"/>
          <p:cNvSpPr>
            <a:spLocks noGrp="1"/>
          </p:cNvSpPr>
          <p:nvPr>
            <p:ph type="pic" idx="13"/>
          </p:nvPr>
        </p:nvSpPr>
        <p:spPr>
          <a:xfrm>
            <a:off x="3886200" y="37719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575304" y="914400"/>
            <a:ext cx="5340096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57300"/>
            <a:ext cx="4700016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814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924300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4008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>
            <a:off x="6742113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Pictures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5814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924300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6400800" y="3427413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>
            <a:off x="6742113" y="3770313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3581400" y="914400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Picture Placeholder 2"/>
          <p:cNvSpPr>
            <a:spLocks noGrp="1"/>
          </p:cNvSpPr>
          <p:nvPr>
            <p:ph type="pic" idx="15"/>
          </p:nvPr>
        </p:nvSpPr>
        <p:spPr>
          <a:xfrm>
            <a:off x="3924300" y="1261872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6400800" y="914400"/>
            <a:ext cx="2514600" cy="228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idx="16"/>
          </p:nvPr>
        </p:nvSpPr>
        <p:spPr>
          <a:xfrm>
            <a:off x="6742113" y="1261872"/>
            <a:ext cx="1828800" cy="160020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9364" y="699247"/>
            <a:ext cx="1667435" cy="501416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699247"/>
            <a:ext cx="6037729" cy="501416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 rot="13549715">
            <a:off x="8120300" y="5774378"/>
            <a:ext cx="99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sym typeface="Wingdings"/>
              </a:rPr>
              <a:t>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133600"/>
            <a:ext cx="7772400" cy="1362075"/>
          </a:xfrm>
        </p:spPr>
        <p:txBody>
          <a:bodyPr anchor="b" anchorCtr="0"/>
          <a:lstStyle>
            <a:lvl1pPr algn="r">
              <a:defRPr sz="3600" b="0" i="0" cap="all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505200"/>
            <a:ext cx="7772400" cy="9017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 rot="2783796">
            <a:off x="6232" y="-270992"/>
            <a:ext cx="99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sym typeface="Wingdings"/>
              </a:rPr>
              <a:t>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33600" y="1600200"/>
            <a:ext cx="32004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1600200"/>
            <a:ext cx="3200400" cy="4525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1515035"/>
            <a:ext cx="3200400" cy="63976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0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33600" y="2285999"/>
            <a:ext cx="32004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400" y="1515035"/>
            <a:ext cx="3200400" cy="63976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20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400" y="2285999"/>
            <a:ext cx="32004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 rot="13549715">
            <a:off x="8120300" y="5774378"/>
            <a:ext cx="99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8000">
                <a:gradFill>
                  <a:gsLst>
                    <a:gs pos="0">
                      <a:schemeClr val="accent2">
                        <a:lumMod val="75000"/>
                      </a:schemeClr>
                    </a:gs>
                    <a:gs pos="50000">
                      <a:schemeClr val="accent2">
                        <a:lumMod val="40000"/>
                        <a:lumOff val="60000"/>
                      </a:schemeClr>
                    </a:gs>
                    <a:gs pos="100000">
                      <a:schemeClr val="bg2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sym typeface="Wingdings 2"/>
              </a:rPr>
              <a:t></a:t>
            </a:r>
            <a:endParaRPr sz="8000">
              <a:gradFill>
                <a:gsLst>
                  <a:gs pos="0">
                    <a:schemeClr val="accent2">
                      <a:lumMod val="75000"/>
                    </a:schemeClr>
                  </a:gs>
                  <a:gs pos="50000">
                    <a:schemeClr val="accent2">
                      <a:lumMod val="40000"/>
                      <a:lumOff val="60000"/>
                    </a:schemeClr>
                  </a:gs>
                  <a:gs pos="100000">
                    <a:schemeClr val="bg2">
                      <a:lumMod val="20000"/>
                      <a:lumOff val="80000"/>
                    </a:schemeClr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53" y="273050"/>
            <a:ext cx="2680447" cy="116205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49" y="914400"/>
            <a:ext cx="5338763" cy="47990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accent1">
                    <a:lumMod val="50000"/>
                  </a:schemeClr>
                </a:solidFill>
              </a:defRPr>
            </a:lvl4pPr>
            <a:lvl5pPr>
              <a:defRPr sz="1600">
                <a:solidFill>
                  <a:schemeClr val="accent4">
                    <a:lumMod val="5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153" y="1905001"/>
            <a:ext cx="2223247" cy="4037012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21341" y="6539753"/>
            <a:ext cx="1828800" cy="228600"/>
          </a:xfrm>
        </p:spPr>
        <p:txBody>
          <a:bodyPr/>
          <a:lstStyle/>
          <a:p>
            <a:fld id="{943FA47C-1936-4BE5-B2FB-45FAF25DF61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274320"/>
            <a:ext cx="2679192" cy="11612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456" y="1901952"/>
            <a:ext cx="2221992" cy="4041648"/>
          </a:xfrm>
        </p:spPr>
        <p:txBody>
          <a:bodyPr/>
          <a:lstStyle>
            <a:lvl1pPr marL="0" indent="0">
              <a:buNone/>
              <a:defRPr sz="1400" i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FA47C-1936-4BE5-B2FB-45FAF25DF61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842A93-212E-40AD-ACC2-DF6247B66D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575304" y="914400"/>
            <a:ext cx="5340096" cy="48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95344" y="1234440"/>
            <a:ext cx="4700016" cy="4160520"/>
          </a:xfrm>
          <a:solidFill>
            <a:schemeClr val="bg1"/>
          </a:solidFill>
          <a:effectLst>
            <a:innerShdw blurRad="152400">
              <a:schemeClr val="bg2">
                <a:lumMod val="25000"/>
              </a:schemeClr>
            </a:innerShdw>
            <a:softEdge rad="19050"/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274638"/>
            <a:ext cx="8153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1600200"/>
            <a:ext cx="6553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1341" y="6539753"/>
            <a:ext cx="1828800" cy="22860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fld id="{943FA47C-1936-4BE5-B2FB-45FAF25DF616}" type="datetimeFigureOut">
              <a:rPr lang="en-US" smtClean="0"/>
              <a:pPr/>
              <a:t>10/9/2012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43400" y="6539753"/>
            <a:ext cx="3657600" cy="2286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7200" y="6539753"/>
            <a:ext cx="609600" cy="2286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C3842A93-212E-40AD-ACC2-DF6247B66D9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1500"/>
        </a:spcBef>
        <a:buFont typeface="Wingdings" pitchFamily="2" charset="2"/>
        <a:buChar char="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1500"/>
        </a:spcBef>
        <a:buFont typeface="Century" pitchFamily="18" charset="0"/>
        <a:buChar char="…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1500"/>
        </a:spcBef>
        <a:buFont typeface="Wingdings" pitchFamily="2" charset="2"/>
        <a:buChar char="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457200" algn="l" defTabSz="914400" rtl="0" eaLnBrk="1" latinLnBrk="0" hangingPunct="1">
        <a:spcBef>
          <a:spcPts val="1500"/>
        </a:spcBef>
        <a:buFont typeface="Century" pitchFamily="18" charset="0"/>
        <a:buChar char="…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-457200" algn="l" defTabSz="914400" rtl="0" eaLnBrk="1" latinLnBrk="0" hangingPunct="1">
        <a:spcBef>
          <a:spcPts val="1500"/>
        </a:spcBef>
        <a:buFont typeface="Wingdings" pitchFamily="2" charset="2"/>
        <a:buChar char="Ï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057400" indent="-457200" algn="l" defTabSz="914400" rtl="0" eaLnBrk="1" latinLnBrk="0" hangingPunct="1">
        <a:spcBef>
          <a:spcPts val="1500"/>
        </a:spcBef>
        <a:buFont typeface="Century" pitchFamily="18" charset="0"/>
        <a:buChar char="…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286000" indent="-457200" algn="l" defTabSz="914400" rtl="0" eaLnBrk="1" latinLnBrk="0" hangingPunct="1">
        <a:spcBef>
          <a:spcPts val="1500"/>
        </a:spcBef>
        <a:buFont typeface="Wingdings" pitchFamily="2" charset="2"/>
        <a:buChar char="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457200" algn="l" defTabSz="914400" rtl="0" eaLnBrk="1" latinLnBrk="0" hangingPunct="1">
        <a:spcBef>
          <a:spcPts val="1500"/>
        </a:spcBef>
        <a:buFont typeface="Century" pitchFamily="18" charset="0"/>
        <a:buChar char="…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200" indent="-457200" algn="l" defTabSz="914400" rtl="0" eaLnBrk="1" latinLnBrk="0" hangingPunct="1">
        <a:spcBef>
          <a:spcPts val="1500"/>
        </a:spcBef>
        <a:buFont typeface="Wingdings" pitchFamily="2" charset="2"/>
        <a:buChar char="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olleverywhere.com/my/poll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Modern Atom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Chapter </a:t>
            </a:r>
            <a:r>
              <a:rPr lang="en-US" dirty="0" smtClean="0"/>
              <a:t>5 sections 1 and 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check!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066800"/>
            <a:ext cx="8001000" cy="5059363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Arrangement of electrons in an atom </a:t>
            </a:r>
          </a:p>
          <a:p>
            <a:r>
              <a:rPr lang="en-US" sz="2400" dirty="0" err="1" smtClean="0"/>
              <a:t>Aufbau</a:t>
            </a:r>
            <a:r>
              <a:rPr lang="en-US" sz="2400" dirty="0" smtClean="0"/>
              <a:t> principle- states that each electron occupies the lowest energy orbital available</a:t>
            </a:r>
          </a:p>
          <a:p>
            <a:pPr lvl="1"/>
            <a:r>
              <a:rPr lang="en-US" sz="2200" dirty="0" smtClean="0"/>
              <a:t>All orbitals in the same sublevel (ex: 2p) have the same energy</a:t>
            </a:r>
          </a:p>
          <a:p>
            <a:pPr lvl="1"/>
            <a:r>
              <a:rPr lang="en-US" sz="2200" dirty="0" smtClean="0"/>
              <a:t>Orbitals in different sublevels within the same principle energy level (ex: 2s and 2p) have different amounts of energy</a:t>
            </a:r>
          </a:p>
          <a:p>
            <a:pPr lvl="1"/>
            <a:r>
              <a:rPr lang="en-US" sz="2200" dirty="0" smtClean="0"/>
              <a:t>Energy increases within sublevels in the order s, p, d, then f</a:t>
            </a:r>
          </a:p>
          <a:p>
            <a:pPr lvl="1"/>
            <a:r>
              <a:rPr lang="en-US" sz="2200" dirty="0" smtClean="0"/>
              <a:t>Sublevels from different principle energy levels (ex: 4s and 3d) can overlap, based on their energy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64681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57200"/>
            <a:ext cx="8305800" cy="5668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Pauli exclusion principle- states that an orbital can a maximum of 2 electrons and they must have opposite spin</a:t>
            </a:r>
          </a:p>
          <a:p>
            <a:r>
              <a:rPr lang="en-US" sz="2400" dirty="0" err="1" smtClean="0"/>
              <a:t>Hund’s</a:t>
            </a:r>
            <a:r>
              <a:rPr lang="en-US" sz="2400" dirty="0" smtClean="0"/>
              <a:t> rule- states that one electron with the same spin must be present in each orbital within a sublevel before a 2</a:t>
            </a:r>
            <a:r>
              <a:rPr lang="en-US" sz="2400" baseline="30000" dirty="0" smtClean="0"/>
              <a:t>nd</a:t>
            </a:r>
            <a:r>
              <a:rPr lang="en-US" sz="2400" dirty="0" smtClean="0"/>
              <a:t> electron of opposite spin can be added</a:t>
            </a:r>
          </a:p>
          <a:p>
            <a:pPr lvl="1"/>
            <a:r>
              <a:rPr lang="en-US" sz="2200" dirty="0" smtClean="0"/>
              <a:t>Example: the 2p sublevel has 3 orbitals and holds a maximum of 6 electrons. </a:t>
            </a:r>
            <a:r>
              <a:rPr lang="en-US" sz="2200" dirty="0"/>
              <a:t>T</a:t>
            </a:r>
            <a:r>
              <a:rPr lang="en-US" sz="2200" dirty="0" smtClean="0"/>
              <a:t>here must be one electron in each orbital (electrons 1,2,3) before electrons 4, 5, 6 can be added</a:t>
            </a:r>
          </a:p>
          <a:p>
            <a:pPr lvl="1"/>
            <a:r>
              <a:rPr lang="en-US" sz="2200" dirty="0" smtClean="0"/>
              <a:t>The “empty bus seat” seat rule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01661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Orbital diagrams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Uses boxes and arrows to indicate the locations of electrons in an atom</a:t>
            </a:r>
          </a:p>
          <a:p>
            <a:pPr lvl="1"/>
            <a:r>
              <a:rPr lang="en-US" sz="2200" dirty="0" smtClean="0"/>
              <a:t>Boxes represent orbitals</a:t>
            </a:r>
          </a:p>
          <a:p>
            <a:pPr lvl="1"/>
            <a:r>
              <a:rPr lang="en-US" sz="2200" dirty="0" smtClean="0"/>
              <a:t>Arrows, one up and one down, indicate the electrons in each orbital</a:t>
            </a:r>
          </a:p>
        </p:txBody>
      </p:sp>
    </p:spTree>
    <p:extLst>
      <p:ext uri="{BB962C8B-B14F-4D97-AF65-F5344CB8AC3E}">
        <p14:creationId xmlns:p14="http://schemas.microsoft.com/office/powerpoint/2010/main" xmlns="" val="79837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Draw an orbital diagram for each of the following elements:</a:t>
            </a:r>
          </a:p>
          <a:p>
            <a:r>
              <a:rPr lang="en-US" dirty="0" smtClean="0"/>
              <a:t>Lithium</a:t>
            </a:r>
          </a:p>
          <a:p>
            <a:r>
              <a:rPr lang="en-US" dirty="0" smtClean="0"/>
              <a:t>Magnesium</a:t>
            </a:r>
          </a:p>
          <a:p>
            <a:r>
              <a:rPr lang="en-US" dirty="0" smtClean="0"/>
              <a:t>Phosphorus </a:t>
            </a:r>
          </a:p>
          <a:p>
            <a:r>
              <a:rPr lang="en-US" dirty="0" smtClean="0"/>
              <a:t>Gallium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Writing electron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Uses numbers, letters, and superscripts to indicate where electrons are most likely to be found in the electron cloud</a:t>
            </a:r>
          </a:p>
          <a:p>
            <a:r>
              <a:rPr lang="en-US" sz="2400" dirty="0" smtClean="0"/>
              <a:t>Hydrogen  1s</a:t>
            </a:r>
            <a:r>
              <a:rPr lang="en-US" sz="2400" baseline="30000" dirty="0" smtClean="0"/>
              <a:t>1</a:t>
            </a:r>
          </a:p>
          <a:p>
            <a:r>
              <a:rPr lang="en-US" sz="2400" dirty="0" smtClean="0"/>
              <a:t>Helium 	1s</a:t>
            </a:r>
            <a:r>
              <a:rPr lang="en-US" sz="2400" baseline="30000" dirty="0" smtClean="0"/>
              <a:t>2</a:t>
            </a:r>
          </a:p>
          <a:p>
            <a:r>
              <a:rPr lang="en-US" sz="2400" dirty="0" smtClean="0"/>
              <a:t>Lithium 	1s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2s</a:t>
            </a:r>
            <a:r>
              <a:rPr lang="en-US" sz="2400" baseline="30000" dirty="0" smtClean="0"/>
              <a:t>1</a:t>
            </a:r>
          </a:p>
          <a:p>
            <a:r>
              <a:rPr lang="en-US" sz="2400" dirty="0" smtClean="0"/>
              <a:t>Nitrogen 	1s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2s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2p</a:t>
            </a:r>
            <a:r>
              <a:rPr lang="en-US" sz="2400" baseline="30000" dirty="0" smtClean="0"/>
              <a:t>3</a:t>
            </a:r>
          </a:p>
          <a:p>
            <a:r>
              <a:rPr lang="en-US" sz="2400" dirty="0" smtClean="0"/>
              <a:t>Arsenic 	1s</a:t>
            </a:r>
            <a:r>
              <a:rPr lang="en-US" sz="2400" baseline="30000" dirty="0" smtClean="0"/>
              <a:t>1</a:t>
            </a:r>
            <a:r>
              <a:rPr lang="en-US" sz="2400" dirty="0" smtClean="0"/>
              <a:t>2s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2p</a:t>
            </a:r>
            <a:r>
              <a:rPr lang="en-US" sz="2400" baseline="30000" dirty="0" smtClean="0"/>
              <a:t>6</a:t>
            </a:r>
            <a:r>
              <a:rPr lang="en-US" sz="2400" dirty="0" smtClean="0"/>
              <a:t>3s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3p</a:t>
            </a:r>
            <a:r>
              <a:rPr lang="en-US" sz="2400" baseline="30000" dirty="0" smtClean="0"/>
              <a:t>6</a:t>
            </a:r>
            <a:r>
              <a:rPr lang="en-US" sz="2400" dirty="0" smtClean="0"/>
              <a:t>3d</a:t>
            </a:r>
            <a:r>
              <a:rPr lang="en-US" sz="2400" baseline="30000" dirty="0" smtClean="0"/>
              <a:t>10</a:t>
            </a:r>
            <a:r>
              <a:rPr lang="en-US" sz="2400" dirty="0" smtClean="0"/>
              <a:t>4s</a:t>
            </a:r>
            <a:r>
              <a:rPr lang="en-US" sz="2400" baseline="30000" dirty="0" smtClean="0"/>
              <a:t>2</a:t>
            </a:r>
            <a:r>
              <a:rPr lang="en-US" sz="2400" dirty="0" smtClean="0"/>
              <a:t>4p</a:t>
            </a:r>
            <a:r>
              <a:rPr lang="en-US" sz="2400" baseline="30000" dirty="0" smtClean="0"/>
              <a:t>3</a:t>
            </a:r>
            <a:endParaRPr lang="en-US" sz="2400" baseline="30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Write the electron configuration for each of the following elements:</a:t>
            </a:r>
          </a:p>
          <a:p>
            <a:r>
              <a:rPr lang="en-US" sz="2400" dirty="0" smtClean="0"/>
              <a:t>Carbon</a:t>
            </a:r>
          </a:p>
          <a:p>
            <a:r>
              <a:rPr lang="en-US" sz="2400" dirty="0" smtClean="0"/>
              <a:t>Sulfur</a:t>
            </a:r>
          </a:p>
          <a:p>
            <a:r>
              <a:rPr lang="en-US" sz="2400" dirty="0" smtClean="0"/>
              <a:t>Vanadium  </a:t>
            </a:r>
          </a:p>
          <a:p>
            <a:r>
              <a:rPr lang="en-US" sz="2400" dirty="0" smtClean="0"/>
              <a:t>Germanium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153400" cy="1143000"/>
          </a:xfrm>
        </p:spPr>
        <p:txBody>
          <a:bodyPr/>
          <a:lstStyle/>
          <a:p>
            <a:r>
              <a:rPr lang="en-US" dirty="0" smtClean="0"/>
              <a:t>Valence electrons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838200"/>
            <a:ext cx="77724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Electrons in an atom’s outermost ENERGY LEVEL</a:t>
            </a:r>
          </a:p>
          <a:p>
            <a:r>
              <a:rPr lang="en-US" sz="2400" dirty="0" smtClean="0"/>
              <a:t>Use electron configuration for determine valence electrons</a:t>
            </a:r>
          </a:p>
          <a:p>
            <a:r>
              <a:rPr lang="en-US" sz="2400" dirty="0" smtClean="0"/>
              <a:t>Be sure your energy levels are grouped together in your electron configurations or you will get the wrong number!</a:t>
            </a:r>
          </a:p>
          <a:p>
            <a:r>
              <a:rPr lang="en-US" dirty="0" smtClean="0"/>
              <a:t>Example: Using the chart, scandium has the electron configuration 1s</a:t>
            </a:r>
            <a:r>
              <a:rPr lang="en-US" baseline="30000" dirty="0" smtClean="0"/>
              <a:t>2</a:t>
            </a:r>
            <a:r>
              <a:rPr lang="en-US" dirty="0" smtClean="0"/>
              <a:t> 2s</a:t>
            </a:r>
            <a:r>
              <a:rPr lang="en-US" baseline="30000" dirty="0" smtClean="0"/>
              <a:t>2</a:t>
            </a:r>
            <a:r>
              <a:rPr lang="en-US" dirty="0" smtClean="0"/>
              <a:t>2p</a:t>
            </a:r>
            <a:r>
              <a:rPr lang="en-US" baseline="30000" dirty="0" smtClean="0"/>
              <a:t>6</a:t>
            </a:r>
            <a:r>
              <a:rPr lang="en-US" dirty="0" smtClean="0"/>
              <a:t> 3s</a:t>
            </a:r>
            <a:r>
              <a:rPr lang="en-US" baseline="30000" dirty="0" smtClean="0"/>
              <a:t>2</a:t>
            </a:r>
            <a:r>
              <a:rPr lang="en-US" dirty="0" smtClean="0"/>
              <a:t>3p</a:t>
            </a:r>
            <a:r>
              <a:rPr lang="en-US" baseline="30000" dirty="0" smtClean="0"/>
              <a:t>6</a:t>
            </a:r>
            <a:r>
              <a:rPr lang="en-US" dirty="0" smtClean="0"/>
              <a:t> 4s</a:t>
            </a:r>
            <a:r>
              <a:rPr lang="en-US" baseline="30000" dirty="0" smtClean="0"/>
              <a:t>2</a:t>
            </a:r>
            <a:r>
              <a:rPr lang="en-US" dirty="0" smtClean="0"/>
              <a:t> 3d</a:t>
            </a:r>
            <a:r>
              <a:rPr lang="en-US" baseline="30000" dirty="0" smtClean="0"/>
              <a:t>1 </a:t>
            </a:r>
            <a:r>
              <a:rPr lang="en-US" dirty="0" smtClean="0"/>
              <a:t>which makes it look like scandium has 1 valence e However, when the electron configuration is grouped correctly, 1s</a:t>
            </a:r>
            <a:r>
              <a:rPr lang="en-US" baseline="30000" dirty="0" smtClean="0"/>
              <a:t>2</a:t>
            </a:r>
            <a:r>
              <a:rPr lang="en-US" dirty="0" smtClean="0"/>
              <a:t> 2s</a:t>
            </a:r>
            <a:r>
              <a:rPr lang="en-US" baseline="30000" dirty="0" smtClean="0"/>
              <a:t>2</a:t>
            </a:r>
            <a:r>
              <a:rPr lang="en-US" dirty="0" smtClean="0"/>
              <a:t>2p</a:t>
            </a:r>
            <a:r>
              <a:rPr lang="en-US" baseline="30000" dirty="0" smtClean="0"/>
              <a:t>6</a:t>
            </a:r>
            <a:r>
              <a:rPr lang="en-US" dirty="0" smtClean="0"/>
              <a:t> 3s</a:t>
            </a:r>
            <a:r>
              <a:rPr lang="en-US" baseline="30000" dirty="0" smtClean="0"/>
              <a:t>2</a:t>
            </a:r>
            <a:r>
              <a:rPr lang="en-US" dirty="0" smtClean="0"/>
              <a:t>3p</a:t>
            </a:r>
            <a:r>
              <a:rPr lang="en-US" baseline="30000" dirty="0" smtClean="0"/>
              <a:t>6</a:t>
            </a:r>
            <a:r>
              <a:rPr lang="en-US" dirty="0" smtClean="0"/>
              <a:t> 3d</a:t>
            </a:r>
            <a:r>
              <a:rPr lang="en-US" baseline="30000" dirty="0" smtClean="0"/>
              <a:t>1 </a:t>
            </a:r>
            <a:r>
              <a:rPr lang="en-US" dirty="0" smtClean="0"/>
              <a:t>4s</a:t>
            </a:r>
            <a:r>
              <a:rPr lang="en-US" baseline="30000" dirty="0" smtClean="0"/>
              <a:t>2</a:t>
            </a:r>
            <a:r>
              <a:rPr lang="en-US" dirty="0" smtClean="0"/>
              <a:t> , you can see that it has 2 valence e in the 4s sublevel</a:t>
            </a:r>
          </a:p>
          <a:p>
            <a:r>
              <a:rPr lang="en-US" sz="2400" dirty="0" smtClean="0"/>
              <a:t>You can also use the periodic table to determine valence e by looking at the group #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Determine the number of valence e is each of the following:</a:t>
            </a:r>
          </a:p>
          <a:p>
            <a:r>
              <a:rPr lang="en-US" sz="2400" dirty="0" smtClean="0"/>
              <a:t>Sulfur</a:t>
            </a:r>
          </a:p>
          <a:p>
            <a:r>
              <a:rPr lang="en-US" sz="2400" dirty="0" smtClean="0"/>
              <a:t>Potassium</a:t>
            </a:r>
          </a:p>
          <a:p>
            <a:r>
              <a:rPr lang="en-US" sz="2400" dirty="0" smtClean="0"/>
              <a:t>Chlorine</a:t>
            </a:r>
          </a:p>
          <a:p>
            <a:r>
              <a:rPr lang="en-US" sz="2400" dirty="0" smtClean="0"/>
              <a:t>Aluminum 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 dot diagram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Uses the element symbol and dots to represent the valence e</a:t>
            </a:r>
          </a:p>
          <a:p>
            <a:r>
              <a:rPr lang="en-US" sz="2400" dirty="0" smtClean="0"/>
              <a:t>Write the element symbol</a:t>
            </a:r>
          </a:p>
          <a:p>
            <a:r>
              <a:rPr lang="en-US" sz="2400" dirty="0" smtClean="0"/>
              <a:t>Pretend there is a box around the element symbol</a:t>
            </a:r>
          </a:p>
          <a:p>
            <a:r>
              <a:rPr lang="en-US" sz="2400" dirty="0" smtClean="0"/>
              <a:t>Place a dot for each valence e on the “box” , one per side first, then a second per side as needed</a:t>
            </a:r>
          </a:p>
          <a:p>
            <a:r>
              <a:rPr lang="en-US" sz="2400" dirty="0" smtClean="0"/>
              <a:t>You will not have more than 2 dots per side, and no more than 8 dots total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and waves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219200"/>
            <a:ext cx="7086600" cy="4906963"/>
          </a:xfrm>
        </p:spPr>
        <p:txBody>
          <a:bodyPr/>
          <a:lstStyle/>
          <a:p>
            <a:r>
              <a:rPr lang="en-US" sz="2400" dirty="0" smtClean="0"/>
              <a:t>Light is electromagnetic energy, or radiant energy</a:t>
            </a:r>
          </a:p>
          <a:p>
            <a:r>
              <a:rPr lang="en-US" sz="2400" dirty="0" smtClean="0"/>
              <a:t>Light has the 4 characteristics of a wave</a:t>
            </a:r>
          </a:p>
          <a:p>
            <a:r>
              <a:rPr lang="en-US" sz="2400" dirty="0" smtClean="0"/>
              <a:t>Visible light is just one small part of the electromagnetic spectrum</a:t>
            </a:r>
          </a:p>
          <a:p>
            <a:r>
              <a:rPr lang="en-US" sz="2400" dirty="0" smtClean="0"/>
              <a:t>All electromagnetic waves have the same speed, c: 3.00 x 10 </a:t>
            </a:r>
            <a:r>
              <a:rPr lang="en-US" sz="2400" baseline="30000" dirty="0" smtClean="0"/>
              <a:t>8</a:t>
            </a:r>
            <a:r>
              <a:rPr lang="en-US" sz="2400" dirty="0" smtClean="0"/>
              <a:t> m/s</a:t>
            </a:r>
          </a:p>
          <a:p>
            <a:r>
              <a:rPr lang="en-US" sz="2400" dirty="0" smtClean="0"/>
              <a:t>Wave speed = wavelength x frequency</a:t>
            </a:r>
          </a:p>
          <a:p>
            <a:r>
              <a:rPr lang="en-US" sz="2400" dirty="0" smtClean="0"/>
              <a:t>For EM waves, c = </a:t>
            </a:r>
            <a:r>
              <a:rPr lang="el-GR" sz="2400" dirty="0" smtClean="0">
                <a:latin typeface="Lucida Sans Unicode"/>
                <a:cs typeface="Lucida Sans Unicode"/>
              </a:rPr>
              <a:t>λ</a:t>
            </a:r>
            <a:r>
              <a:rPr lang="en-US" sz="2400" dirty="0" smtClean="0">
                <a:latin typeface="Lucida Sans Unicode"/>
                <a:cs typeface="Lucida Sans Unicode"/>
              </a:rPr>
              <a:t>f</a:t>
            </a:r>
            <a:endParaRPr lang="en-US" sz="24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and particles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143000"/>
            <a:ext cx="7315200" cy="4983163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Light also has particle-like behavior</a:t>
            </a:r>
          </a:p>
          <a:p>
            <a:r>
              <a:rPr lang="en-US" sz="2400" dirty="0" smtClean="0"/>
              <a:t>Planck- matter gains energy in small, specific amounts of energy called </a:t>
            </a:r>
            <a:r>
              <a:rPr lang="en-US" sz="2400" dirty="0" smtClean="0">
                <a:solidFill>
                  <a:schemeClr val="accent5"/>
                </a:solidFill>
              </a:rPr>
              <a:t>quanta</a:t>
            </a:r>
          </a:p>
          <a:p>
            <a:pPr lvl="1"/>
            <a:r>
              <a:rPr lang="en-US" sz="2200" dirty="0" smtClean="0">
                <a:solidFill>
                  <a:schemeClr val="accent5"/>
                </a:solidFill>
              </a:rPr>
              <a:t>Quantum</a:t>
            </a:r>
            <a:r>
              <a:rPr lang="en-US" sz="2200" dirty="0" smtClean="0"/>
              <a:t>- minimum energy that can be lost or gained by an atom</a:t>
            </a:r>
          </a:p>
          <a:p>
            <a:pPr lvl="1"/>
            <a:r>
              <a:rPr lang="en-US" sz="2200" dirty="0" smtClean="0"/>
              <a:t>The energy of a quantum is related to its frequency</a:t>
            </a:r>
          </a:p>
          <a:p>
            <a:r>
              <a:rPr lang="en-US" sz="2400" dirty="0" smtClean="0"/>
              <a:t>Einstein and the </a:t>
            </a:r>
            <a:r>
              <a:rPr lang="en-US" sz="2400" dirty="0" smtClean="0">
                <a:solidFill>
                  <a:schemeClr val="accent5"/>
                </a:solidFill>
              </a:rPr>
              <a:t>photoelectric effect</a:t>
            </a:r>
            <a:r>
              <a:rPr lang="en-US" sz="2400" dirty="0" smtClean="0"/>
              <a:t>- electrons are emitted from the surface of a metal when the surface is struck by light of a certain frequency</a:t>
            </a:r>
          </a:p>
          <a:p>
            <a:pPr lvl="1"/>
            <a:r>
              <a:rPr lang="en-US" sz="2200" dirty="0" smtClean="0"/>
              <a:t>His explanation of this earned Einstein his Nobel prize</a:t>
            </a:r>
          </a:p>
          <a:p>
            <a:pPr lvl="1"/>
            <a:r>
              <a:rPr lang="en-US" sz="2200" dirty="0" smtClean="0">
                <a:solidFill>
                  <a:schemeClr val="accent5"/>
                </a:solidFill>
              </a:rPr>
              <a:t>Photon</a:t>
            </a:r>
            <a:r>
              <a:rPr lang="en-US" sz="2200" dirty="0" smtClean="0"/>
              <a:t>- particle of EM radiation with no mass  that carries a quantum of energy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Atomic emission spectra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Each element has a unique set of frequencies of EM that it will emit</a:t>
            </a:r>
          </a:p>
          <a:p>
            <a:pPr lvl="1"/>
            <a:r>
              <a:rPr lang="en-US" sz="2400" dirty="0" smtClean="0"/>
              <a:t>Can be used to determine the identity of the element</a:t>
            </a:r>
          </a:p>
          <a:p>
            <a:pPr lvl="1"/>
            <a:r>
              <a:rPr lang="en-US" sz="2400" dirty="0" smtClean="0"/>
              <a:t>Like a fingerprint</a:t>
            </a:r>
          </a:p>
          <a:p>
            <a:pPr lvl="1"/>
            <a:r>
              <a:rPr lang="en-US" sz="2400" dirty="0" smtClean="0"/>
              <a:t>See p. 126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Modern atomic theory of the atom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524000"/>
            <a:ext cx="6553200" cy="4525963"/>
          </a:xfrm>
        </p:spPr>
        <p:txBody>
          <a:bodyPr/>
          <a:lstStyle/>
          <a:p>
            <a:r>
              <a:rPr lang="en-US" sz="2400" dirty="0" smtClean="0"/>
              <a:t>Bohr- defined the lowest energy state of an atom as its </a:t>
            </a:r>
            <a:r>
              <a:rPr lang="en-US" sz="2400" dirty="0" smtClean="0">
                <a:solidFill>
                  <a:schemeClr val="accent5"/>
                </a:solidFill>
              </a:rPr>
              <a:t>ground state</a:t>
            </a:r>
          </a:p>
          <a:p>
            <a:pPr lvl="1"/>
            <a:r>
              <a:rPr lang="en-US" sz="2000" dirty="0" smtClean="0"/>
              <a:t>His model of the atom had the electrons circling the nucleus in different orbits</a:t>
            </a:r>
          </a:p>
          <a:p>
            <a:r>
              <a:rPr lang="en-US" sz="2400" dirty="0" smtClean="0"/>
              <a:t>When an atom gains energy, it is in the </a:t>
            </a:r>
            <a:r>
              <a:rPr lang="en-US" sz="2400" dirty="0" smtClean="0">
                <a:solidFill>
                  <a:schemeClr val="accent5"/>
                </a:solidFill>
              </a:rPr>
              <a:t>excited state</a:t>
            </a:r>
          </a:p>
          <a:p>
            <a:pPr lvl="1"/>
            <a:r>
              <a:rPr lang="en-US" sz="2000" dirty="0" smtClean="0"/>
              <a:t>Atoms do not stay in the excited state. When they fall back to ground state, the excess energy is shed in the form of light, the </a:t>
            </a:r>
            <a:r>
              <a:rPr lang="en-US" sz="2000" dirty="0" smtClean="0">
                <a:solidFill>
                  <a:schemeClr val="accent6"/>
                </a:solidFill>
              </a:rPr>
              <a:t>atomic emission spectra</a:t>
            </a:r>
            <a:endParaRPr lang="en-US" sz="20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533400"/>
            <a:ext cx="8305800" cy="5364163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de Broglie proposed that since light can have both wave and particle characteristics, maybe electrons could also have both particle and wave characteristics</a:t>
            </a:r>
          </a:p>
          <a:p>
            <a:r>
              <a:rPr lang="en-US" sz="2400" dirty="0" smtClean="0">
                <a:solidFill>
                  <a:schemeClr val="accent5"/>
                </a:solidFill>
              </a:rPr>
              <a:t>Heisenberg Uncertainty Principle</a:t>
            </a:r>
            <a:r>
              <a:rPr lang="en-US" sz="2400" dirty="0" smtClean="0"/>
              <a:t>- states it is impossible to know the exact location and speed of an electron at the same time</a:t>
            </a:r>
          </a:p>
          <a:p>
            <a:r>
              <a:rPr lang="en-US" sz="2400" dirty="0" smtClean="0"/>
              <a:t>Schr</a:t>
            </a:r>
            <a:r>
              <a:rPr lang="en-US" sz="2400" dirty="0" smtClean="0">
                <a:cs typeface="Lucida Sans Unicode"/>
              </a:rPr>
              <a:t>ödinger came up with the </a:t>
            </a:r>
            <a:r>
              <a:rPr lang="en-US" sz="2400" dirty="0" smtClean="0">
                <a:solidFill>
                  <a:schemeClr val="accent5"/>
                </a:solidFill>
                <a:cs typeface="Lucida Sans Unicode"/>
              </a:rPr>
              <a:t>quantum mechanical model</a:t>
            </a:r>
            <a:r>
              <a:rPr lang="en-US" sz="2400" dirty="0" smtClean="0">
                <a:cs typeface="Lucida Sans Unicode"/>
              </a:rPr>
              <a:t> of the atom, our most modern model</a:t>
            </a:r>
          </a:p>
          <a:p>
            <a:pPr lvl="1"/>
            <a:r>
              <a:rPr lang="en-US" sz="2000" dirty="0" smtClean="0">
                <a:cs typeface="Lucida Sans Unicode"/>
              </a:rPr>
              <a:t>Electrons have different quanta of energy, and are found within </a:t>
            </a:r>
            <a:r>
              <a:rPr lang="en-US" sz="2000" dirty="0" err="1" smtClean="0">
                <a:solidFill>
                  <a:schemeClr val="accent5"/>
                </a:solidFill>
                <a:cs typeface="Lucida Sans Unicode"/>
              </a:rPr>
              <a:t>orbitals</a:t>
            </a:r>
            <a:r>
              <a:rPr lang="en-US" sz="2000" dirty="0" smtClean="0">
                <a:cs typeface="Lucida Sans Unicode"/>
              </a:rPr>
              <a:t> outside the nucleus based on these quanta</a:t>
            </a:r>
          </a:p>
          <a:p>
            <a:pPr lvl="1"/>
            <a:r>
              <a:rPr lang="en-US" sz="2000" dirty="0" smtClean="0">
                <a:cs typeface="Lucida Sans Unicode"/>
              </a:rPr>
              <a:t>Electron </a:t>
            </a:r>
            <a:r>
              <a:rPr lang="en-US" sz="2000" dirty="0" err="1" smtClean="0">
                <a:cs typeface="Lucida Sans Unicode"/>
              </a:rPr>
              <a:t>orbitals</a:t>
            </a:r>
            <a:r>
              <a:rPr lang="en-US" sz="2000" dirty="0" smtClean="0">
                <a:cs typeface="Lucida Sans Unicode"/>
              </a:rPr>
              <a:t> will hold finite numbers of electrons (2)</a:t>
            </a:r>
          </a:p>
          <a:p>
            <a:pPr lvl="1"/>
            <a:r>
              <a:rPr lang="en-US" sz="2000" dirty="0" smtClean="0">
                <a:cs typeface="Lucida Sans Unicode"/>
              </a:rPr>
              <a:t>The area outside the nucleus where electron </a:t>
            </a:r>
            <a:r>
              <a:rPr lang="en-US" sz="2000" dirty="0" err="1" smtClean="0">
                <a:cs typeface="Lucida Sans Unicode"/>
              </a:rPr>
              <a:t>orbitals</a:t>
            </a:r>
            <a:r>
              <a:rPr lang="en-US" sz="2000" dirty="0" smtClean="0">
                <a:cs typeface="Lucida Sans Unicode"/>
              </a:rPr>
              <a:t> are found is called the </a:t>
            </a:r>
            <a:r>
              <a:rPr lang="en-US" sz="2000" dirty="0" smtClean="0">
                <a:solidFill>
                  <a:schemeClr val="accent5"/>
                </a:solidFill>
                <a:cs typeface="Lucida Sans Unicode"/>
              </a:rPr>
              <a:t>electron cloud</a:t>
            </a:r>
            <a:endParaRPr lang="en-US" sz="2000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Electrons and the modern atom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600200"/>
            <a:ext cx="7620000" cy="4525963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Electrons are found in three dimensional regions around the atom’s nucleus called atomic orbitals</a:t>
            </a:r>
            <a:endParaRPr lang="en-US" sz="2400" dirty="0"/>
          </a:p>
          <a:p>
            <a:r>
              <a:rPr lang="en-US" sz="2400" dirty="0" smtClean="0"/>
              <a:t>Principle  quantum numbers are assigned to indicate the relative sizes and shapes of atomic orbitals</a:t>
            </a:r>
          </a:p>
          <a:p>
            <a:r>
              <a:rPr lang="en-US" sz="2400" dirty="0" smtClean="0"/>
              <a:t>The </a:t>
            </a:r>
            <a:r>
              <a:rPr lang="en-US" sz="2400" dirty="0" smtClean="0">
                <a:solidFill>
                  <a:schemeClr val="accent5"/>
                </a:solidFill>
              </a:rPr>
              <a:t>principle energy level</a:t>
            </a:r>
            <a:r>
              <a:rPr lang="en-US" sz="2400" dirty="0" smtClean="0"/>
              <a:t>, n, specifies an atom’s major energy levels. The lowest energy level is assigned the quantum number of 1, so n = 1.</a:t>
            </a:r>
          </a:p>
          <a:p>
            <a:pPr lvl="1"/>
            <a:r>
              <a:rPr lang="en-US" sz="2200" dirty="0" smtClean="0"/>
              <a:t>When electrons occupy the lowest energy levels possible, they are in ground state. </a:t>
            </a:r>
          </a:p>
          <a:p>
            <a:pPr lvl="1"/>
            <a:r>
              <a:rPr lang="en-US" sz="2200" dirty="0" smtClean="0"/>
              <a:t>There are 7 principle energy levels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799628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8600"/>
            <a:ext cx="8153400" cy="6172200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Principle energy levels are divided into sublevels.</a:t>
            </a:r>
          </a:p>
          <a:p>
            <a:pPr lvl="1"/>
            <a:r>
              <a:rPr lang="en-US" sz="2200" dirty="0" smtClean="0"/>
              <a:t>There are 4 sublevels- s, p, d, and f- based on their shape.</a:t>
            </a:r>
          </a:p>
          <a:p>
            <a:pPr lvl="1"/>
            <a:r>
              <a:rPr lang="en-US" sz="2200" dirty="0" smtClean="0"/>
              <a:t>The number of sublevels in an energy level are equal to n</a:t>
            </a:r>
          </a:p>
          <a:p>
            <a:pPr lvl="1"/>
            <a:r>
              <a:rPr lang="en-US" sz="2200" dirty="0" smtClean="0"/>
              <a:t>n=1, one s sublevel; n=2, one s and one p sublevel</a:t>
            </a:r>
          </a:p>
          <a:p>
            <a:pPr lvl="1"/>
            <a:r>
              <a:rPr lang="en-US" sz="2200" dirty="0" smtClean="0"/>
              <a:t>All energy levels start with an s sublevel</a:t>
            </a:r>
          </a:p>
          <a:p>
            <a:r>
              <a:rPr lang="en-US" sz="2400" dirty="0" smtClean="0"/>
              <a:t>Sublevels contain the atomic orbitals, or areas where electrons are most likely to be found.</a:t>
            </a:r>
          </a:p>
          <a:p>
            <a:pPr lvl="1"/>
            <a:r>
              <a:rPr lang="en-US" sz="2200" dirty="0" smtClean="0"/>
              <a:t>Orbitals hold up to 2 electrons each. </a:t>
            </a:r>
          </a:p>
          <a:p>
            <a:pPr lvl="1"/>
            <a:r>
              <a:rPr lang="en-US" sz="2200" dirty="0"/>
              <a:t>s</a:t>
            </a:r>
            <a:r>
              <a:rPr lang="en-US" sz="2200" dirty="0" smtClean="0"/>
              <a:t> sublevels have 1 orbital and hold up to 2 electrons</a:t>
            </a:r>
          </a:p>
          <a:p>
            <a:pPr lvl="1"/>
            <a:r>
              <a:rPr lang="en-US" sz="2200" dirty="0"/>
              <a:t>p</a:t>
            </a:r>
            <a:r>
              <a:rPr lang="en-US" sz="2200" dirty="0" smtClean="0"/>
              <a:t> sublevels have 3 orbitals and hold up to 6 electrons</a:t>
            </a:r>
          </a:p>
          <a:p>
            <a:pPr lvl="1"/>
            <a:r>
              <a:rPr lang="en-US" sz="2200" dirty="0"/>
              <a:t>d</a:t>
            </a:r>
            <a:r>
              <a:rPr lang="en-US" sz="2200" dirty="0" smtClean="0"/>
              <a:t> sublevels have 5 orbitals and hold up to 10 electrons</a:t>
            </a:r>
          </a:p>
          <a:p>
            <a:pPr lvl="1"/>
            <a:r>
              <a:rPr lang="en-US" sz="2200" dirty="0"/>
              <a:t>f</a:t>
            </a:r>
            <a:r>
              <a:rPr lang="en-US" sz="2200" dirty="0" smtClean="0"/>
              <a:t> sublevels have 7 orbitals and hold up to 14 electrons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8945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28600"/>
            <a:ext cx="8153400" cy="5897563"/>
          </a:xfrm>
        </p:spPr>
        <p:txBody>
          <a:bodyPr/>
          <a:lstStyle/>
          <a:p>
            <a:r>
              <a:rPr lang="en-US" dirty="0" smtClean="0"/>
              <a:t>Copy the following table: 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0481824"/>
              </p:ext>
            </p:extLst>
          </p:nvPr>
        </p:nvGraphicFramePr>
        <p:xfrm>
          <a:off x="838200" y="914400"/>
          <a:ext cx="7391400" cy="501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280"/>
                <a:gridCol w="1478280"/>
                <a:gridCol w="1478280"/>
                <a:gridCol w="1478280"/>
                <a:gridCol w="1478280"/>
              </a:tblGrid>
              <a:tr h="89916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Principle energy level, 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Sublevels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# orbitals related to sublevels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 # orbital related to 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Total  #</a:t>
                      </a:r>
                      <a:r>
                        <a:rPr lang="en-US" baseline="0" dirty="0" smtClean="0"/>
                        <a:t> electrons in energy level</a:t>
                      </a:r>
                      <a:endParaRPr lang="en-US" dirty="0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958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495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9720">
                <a:tc row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97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97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4790">
                <a:tc row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2247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47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47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9952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4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Celebration">
  <a:themeElements>
    <a:clrScheme name="Celebration">
      <a:dk1>
        <a:srgbClr val="49345F"/>
      </a:dk1>
      <a:lt1>
        <a:srgbClr val="DDD9C3"/>
      </a:lt1>
      <a:dk2>
        <a:srgbClr val="000000"/>
      </a:dk2>
      <a:lt2>
        <a:srgbClr val="FFFFFF"/>
      </a:lt2>
      <a:accent1>
        <a:srgbClr val="310095"/>
      </a:accent1>
      <a:accent2>
        <a:srgbClr val="886286"/>
      </a:accent2>
      <a:accent3>
        <a:srgbClr val="A082F5"/>
      </a:accent3>
      <a:accent4>
        <a:srgbClr val="5061C8"/>
      </a:accent4>
      <a:accent5>
        <a:srgbClr val="00AAAA"/>
      </a:accent5>
      <a:accent6>
        <a:srgbClr val="008040"/>
      </a:accent6>
      <a:hlink>
        <a:srgbClr val="A2A2FF"/>
      </a:hlink>
      <a:folHlink>
        <a:srgbClr val="CF9BF7"/>
      </a:folHlink>
    </a:clrScheme>
    <a:fontScheme name="Celebration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elebratio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blipFill rotWithShape="1">
          <a:blip xmlns:r="http://schemas.openxmlformats.org/officeDocument/2006/relationships" r:embed="rId1">
            <a:duotone>
              <a:schemeClr val="phClr">
                <a:tint val="30000"/>
                <a:satMod val="175000"/>
              </a:schemeClr>
              <a:schemeClr val="phClr">
                <a:shade val="50000"/>
                <a:satMod val="115000"/>
              </a:schemeClr>
            </a:duotone>
          </a:blip>
          <a:tile tx="0" ty="0" sx="80000" sy="80000" flip="none" algn="tl"/>
        </a:blip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76200">
              <a:srgbClr val="000000">
                <a:alpha val="50000"/>
              </a:srgbClr>
            </a:innerShdw>
          </a:effectLst>
          <a:scene3d>
            <a:camera prst="orthographicFront">
              <a:rot lat="0" lon="0" rev="0"/>
            </a:camera>
            <a:lightRig rig="soft" dir="t">
              <a:rot lat="0" lon="0" rev="7800000"/>
            </a:lightRig>
          </a:scene3d>
          <a:sp3d>
            <a:bevelT w="63500" h="38100" prst="relaxedInset"/>
          </a:sp3d>
        </a:effectStyle>
      </a:effectStyleLst>
      <a:bgFillStyleLst>
        <a:blipFill rotWithShape="1">
          <a:blip xmlns:r="http://schemas.openxmlformats.org/officeDocument/2006/relationships" r:embed="rId2">
            <a:duotone>
              <a:schemeClr val="phClr">
                <a:tint val="80000"/>
                <a:satMod val="300000"/>
                <a:lumMod val="110000"/>
              </a:schemeClr>
              <a:schemeClr val="phClr">
                <a:shade val="50000"/>
                <a:satMod val="13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tint val="80000"/>
                <a:satMod val="115000"/>
              </a:schemeClr>
              <a:schemeClr val="phClr">
                <a:shade val="80000"/>
                <a:sat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tint val="80000"/>
                <a:satMod val="115000"/>
              </a:schemeClr>
              <a:schemeClr val="phClr">
                <a:shade val="80000"/>
                <a:satMod val="11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Celebration</Template>
  <TotalTime>485</TotalTime>
  <Words>1096</Words>
  <Application>Microsoft Office PowerPoint</Application>
  <PresentationFormat>On-screen Show (4:3)</PresentationFormat>
  <Paragraphs>113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Celebration</vt:lpstr>
      <vt:lpstr>The Modern Atom</vt:lpstr>
      <vt:lpstr>Light and waves</vt:lpstr>
      <vt:lpstr>Light and particles</vt:lpstr>
      <vt:lpstr>Atomic emission spectra</vt:lpstr>
      <vt:lpstr>Modern atomic theory of the atom</vt:lpstr>
      <vt:lpstr>Slide 6</vt:lpstr>
      <vt:lpstr>Electrons and the modern atom</vt:lpstr>
      <vt:lpstr>Slide 8</vt:lpstr>
      <vt:lpstr>Slide 9</vt:lpstr>
      <vt:lpstr>Slide 10</vt:lpstr>
      <vt:lpstr>Electron configuration</vt:lpstr>
      <vt:lpstr>Slide 12</vt:lpstr>
      <vt:lpstr>Orbital diagrams</vt:lpstr>
      <vt:lpstr>Practice</vt:lpstr>
      <vt:lpstr>Writing electron configuration</vt:lpstr>
      <vt:lpstr>Practice</vt:lpstr>
      <vt:lpstr>Valence electrons</vt:lpstr>
      <vt:lpstr>practice</vt:lpstr>
      <vt:lpstr>Electron dot diagram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Modern Atom</dc:title>
  <dc:creator>jfarris</dc:creator>
  <cp:lastModifiedBy>jfarris</cp:lastModifiedBy>
  <cp:revision>41</cp:revision>
  <dcterms:created xsi:type="dcterms:W3CDTF">2011-09-13T14:51:28Z</dcterms:created>
  <dcterms:modified xsi:type="dcterms:W3CDTF">2012-10-09T16:50:50Z</dcterms:modified>
</cp:coreProperties>
</file>